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57" r:id="rId2"/>
    <p:sldId id="258" r:id="rId3"/>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652"/>
    <a:srgbClr val="CAFFCF"/>
    <a:srgbClr val="BBFFC9"/>
    <a:srgbClr val="E1FEFD"/>
    <a:srgbClr val="A1FFC8"/>
    <a:srgbClr val="97F1B5"/>
    <a:srgbClr val="6A81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69"/>
    <p:restoredTop sz="94698"/>
  </p:normalViewPr>
  <p:slideViewPr>
    <p:cSldViewPr snapToGrid="0" snapToObjects="1">
      <p:cViewPr>
        <p:scale>
          <a:sx n="36" d="100"/>
          <a:sy n="36" d="100"/>
        </p:scale>
        <p:origin x="15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A6684-D28B-3947-A709-9EEFB23505DF}" type="datetimeFigureOut">
              <a:rPr lang="en-US" smtClean="0"/>
              <a:t>7/22/24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7CA1F-3922-1A46-A15D-7D42C9BA2461}" type="slidenum">
              <a:rPr lang="en-US" smtClean="0"/>
              <a:t>‹#›</a:t>
            </a:fld>
            <a:endParaRPr lang="en-US"/>
          </a:p>
        </p:txBody>
      </p:sp>
    </p:spTree>
    <p:extLst>
      <p:ext uri="{BB962C8B-B14F-4D97-AF65-F5344CB8AC3E}">
        <p14:creationId xmlns:p14="http://schemas.microsoft.com/office/powerpoint/2010/main" val="57403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7CA1F-3922-1A46-A15D-7D42C9BA2461}" type="slidenum">
              <a:rPr lang="en-US" smtClean="0"/>
              <a:t>1</a:t>
            </a:fld>
            <a:endParaRPr lang="en-US"/>
          </a:p>
        </p:txBody>
      </p:sp>
    </p:spTree>
    <p:extLst>
      <p:ext uri="{BB962C8B-B14F-4D97-AF65-F5344CB8AC3E}">
        <p14:creationId xmlns:p14="http://schemas.microsoft.com/office/powerpoint/2010/main" val="80543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127208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21056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30096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370368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0F3CC1-340D-D04D-B54B-4F427A71BCC2}"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86938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0F3CC1-340D-D04D-B54B-4F427A71BCC2}" type="datetimeFigureOut">
              <a:rPr lang="en-US" smtClean="0"/>
              <a:t>7/22/24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49784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0F3CC1-340D-D04D-B54B-4F427A71BCC2}" type="datetimeFigureOut">
              <a:rPr lang="en-US" smtClean="0"/>
              <a:t>7/22/24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046924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0F3CC1-340D-D04D-B54B-4F427A71BCC2}" type="datetimeFigureOut">
              <a:rPr lang="en-US" smtClean="0"/>
              <a:t>7/22/24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45297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0F3CC1-340D-D04D-B54B-4F427A71BCC2}" type="datetimeFigureOut">
              <a:rPr lang="en-US" smtClean="0"/>
              <a:t>7/22/24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818509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30F3CC1-340D-D04D-B54B-4F427A71BCC2}" type="datetimeFigureOut">
              <a:rPr lang="en-US" smtClean="0"/>
              <a:t>7/22/24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109301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30F3CC1-340D-D04D-B54B-4F427A71BCC2}" type="datetimeFigureOut">
              <a:rPr lang="en-US" smtClean="0"/>
              <a:t>7/22/24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1007292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A30F3CC1-340D-D04D-B54B-4F427A71BCC2}" type="datetimeFigureOut">
              <a:rPr lang="en-US" smtClean="0"/>
              <a:t>7/22/24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2099ADD-14A7-1F4B-BFD3-F47185815C49}" type="slidenum">
              <a:rPr lang="en-US" smtClean="0"/>
              <a:t>‹#›</a:t>
            </a:fld>
            <a:endParaRPr lang="en-US"/>
          </a:p>
        </p:txBody>
      </p:sp>
    </p:spTree>
    <p:extLst>
      <p:ext uri="{BB962C8B-B14F-4D97-AF65-F5344CB8AC3E}">
        <p14:creationId xmlns:p14="http://schemas.microsoft.com/office/powerpoint/2010/main" val="2750329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AFFCF"/>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64D6C17-A6FD-9179-F297-F6925F9175D5}"/>
              </a:ext>
            </a:extLst>
          </p:cNvPr>
          <p:cNvSpPr txBox="1"/>
          <p:nvPr/>
        </p:nvSpPr>
        <p:spPr>
          <a:xfrm>
            <a:off x="15108376" y="13020892"/>
            <a:ext cx="13716000" cy="19046952"/>
          </a:xfrm>
          <a:prstGeom prst="rect">
            <a:avLst/>
          </a:prstGeom>
          <a:solidFill>
            <a:schemeClr val="bg1"/>
          </a:solidFill>
        </p:spPr>
        <p:txBody>
          <a:bodyPr wrap="square" rtlCol="0">
            <a:spAutoFit/>
          </a:bodyPr>
          <a:lstStyle/>
          <a:p>
            <a:r>
              <a:rPr lang="en-US" sz="3200" dirty="0">
                <a:latin typeface="Times New Roman" panose="02020603050405020304" pitchFamily="18" charset="0"/>
                <a:cs typeface="Times New Roman" panose="02020603050405020304" pitchFamily="18" charset="0"/>
              </a:rPr>
              <a:t>        Forsterite shocked to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contains the most promising results. After running the PXRDIP analysis (see Figure 2), a total of 6 possible diffraction peaks were found. These points were shown with the d-spacing of MgO and forsterite, the materials of interest (see Figure 3). The thicker lines mean that this particular crystal orientation is very prominent and it is more likely to be observed in experiments. On this graph, it can be seen that the very top and bottom points are grey, corresponding to the white arrows in Figure 2, which means they are unlikely to be MgO or forsterite. First off, these points could represent noise from the experiment, as they only slightly resemble diffraction points. Additionally, if they were diffraction points, they are very sharp diffraction peaks, which is characteristic of a single-crystal sample, not the powdered samples studied in this experiment. After eliminating those two points, the remaining four diffraction lines can be seen in the lineout (after integration along the azimuthal angle, see Figure 4). The two peaks not labeled are lines from the Ta pinhole. It can be inferred that the red line (at 42 2-theta) is potential proof of the presence of MgO crystallization, and the other three lines are diffractions from liquid forsterite. At high pressures, when crystalline melt occurs, the diffraction peak remains at around the same d-spacing value, just getting more fuzzy and less clear after the phase transition to a liquid. This is shown in our data by comparing the clearness of the lower pressure shot forsterite lines and the fuzziness of the higher pressure shot forsterite lines (see Figure 5). Additionally, the clear line at 42 2-theta that could indicate the presence of crystal MgO is only observed in the higher pressure shot and is absent in the lower pressure shot. This suggests that melt occurs at the high pressure only, with the appearance of a MgO line and fuzzy forsterite melt lines. This is further supported in the d-spacing plot (see Figure 3), with the red point being close to a prominent MgO orientation, and the other lines being close to orientations of forsterite.</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B29218F8-2D77-73CB-B36A-A981E355A12E}"/>
              </a:ext>
            </a:extLst>
          </p:cNvPr>
          <p:cNvSpPr txBox="1"/>
          <p:nvPr/>
        </p:nvSpPr>
        <p:spPr>
          <a:xfrm>
            <a:off x="15114505" y="5213792"/>
            <a:ext cx="13716000" cy="6986528"/>
          </a:xfrm>
          <a:prstGeom prst="rect">
            <a:avLst/>
          </a:prstGeom>
          <a:solidFill>
            <a:schemeClr val="bg1"/>
          </a:solidFill>
        </p:spPr>
        <p:txBody>
          <a:bodyPr wrap="square" rtlCol="0">
            <a:spAutoFit/>
          </a:bodyPr>
          <a:lstStyle/>
          <a:p>
            <a:r>
              <a:rPr lang="en-US" sz="3200" dirty="0">
                <a:latin typeface="Times New Roman" panose="02020603050405020304" pitchFamily="18" charset="0"/>
                <a:cs typeface="Times New Roman" panose="02020603050405020304" pitchFamily="18" charset="0"/>
              </a:rPr>
              <a:t>Due to the pressure range of this experiment, the possible materials that can be observed are forsterite, forsterite III (shown to be found in shock compression experiments (Kim, 2020)), and MgO B1. Using the unit cell parameters of these materials, the most likely crystal orientations can be mathematically predicted. An expected d-spacing graph can then be made for each material and compared to all the d-spacings found in the experiment in order to identify the diffraction peaks found.</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ED58394-9AA0-9D44-96A8-18AC42E4A4A7}"/>
              </a:ext>
            </a:extLst>
          </p:cNvPr>
          <p:cNvSpPr txBox="1"/>
          <p:nvPr/>
        </p:nvSpPr>
        <p:spPr>
          <a:xfrm>
            <a:off x="0" y="-6208"/>
            <a:ext cx="43891200" cy="3539430"/>
          </a:xfrm>
          <a:prstGeom prst="rect">
            <a:avLst/>
          </a:prstGeom>
          <a:solidFill>
            <a:srgbClr val="80C652"/>
          </a:solid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Structure of forsterite in extreme conditions</a:t>
            </a:r>
          </a:p>
          <a:p>
            <a:pPr algn="ctr"/>
            <a:r>
              <a:rPr lang="en-US" sz="6400" dirty="0">
                <a:latin typeface="Times New Roman" panose="02020603050405020304" pitchFamily="18" charset="0"/>
                <a:cs typeface="Times New Roman" panose="02020603050405020304" pitchFamily="18" charset="0"/>
              </a:rPr>
              <a:t>Nara </a:t>
            </a:r>
            <a:r>
              <a:rPr lang="en-US" sz="6400" dirty="0" err="1">
                <a:latin typeface="Times New Roman" panose="02020603050405020304" pitchFamily="18" charset="0"/>
                <a:cs typeface="Times New Roman" panose="02020603050405020304" pitchFamily="18" charset="0"/>
              </a:rPr>
              <a:t>Anusonti-Inthra</a:t>
            </a:r>
            <a:endParaRPr lang="en-US" sz="6400" dirty="0">
              <a:latin typeface="Times New Roman" panose="02020603050405020304" pitchFamily="18" charset="0"/>
              <a:cs typeface="Times New Roman" panose="02020603050405020304" pitchFamily="18" charset="0"/>
            </a:endParaRPr>
          </a:p>
          <a:p>
            <a:pPr algn="ctr"/>
            <a:r>
              <a:rPr lang="en-US" sz="6400" dirty="0">
                <a:latin typeface="Times New Roman" panose="02020603050405020304" pitchFamily="18" charset="0"/>
                <a:cs typeface="Times New Roman" panose="02020603050405020304" pitchFamily="18" charset="0"/>
              </a:rPr>
              <a:t>Mentored by Prof. June Wicks and Patrick LaChapelle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F96BBC2-F31E-D04A-A5C4-ABC67D6544B7}"/>
                  </a:ext>
                </a:extLst>
              </p:cNvPr>
              <p:cNvSpPr txBox="1"/>
              <p:nvPr/>
            </p:nvSpPr>
            <p:spPr>
              <a:xfrm>
                <a:off x="692295" y="11729943"/>
                <a:ext cx="13716000" cy="10528754"/>
              </a:xfrm>
              <a:prstGeom prst="rect">
                <a:avLst/>
              </a:prstGeom>
              <a:solidFill>
                <a:schemeClr val="bg1"/>
              </a:solidFill>
            </p:spPr>
            <p:txBody>
              <a:bodyPr wrap="square" rtlCol="0">
                <a:spAutoFit/>
              </a:bodyPr>
              <a:lstStyle/>
              <a:p>
                <a:r>
                  <a:rPr lang="en-US" sz="3200" dirty="0">
                    <a:latin typeface="Times New Roman" panose="02020603050405020304" pitchFamily="18" charset="0"/>
                    <a:cs typeface="Times New Roman" panose="02020603050405020304" pitchFamily="18" charset="0"/>
                  </a:rPr>
                  <a:t>        Forsterite is expected to be a major component in the mantles of large rocky exoplanets. The phase transitions of forsterite under extreme conditions provides valuable insight into the formation, evolution, and habitability of rocky exoplanets. Melting directly influences plate tectonics and magnetosphere production, factors essential to creating surface conditions that can support life. This experiment studies when high-pressure incongruent melting of forsterite occurs. Incongruent melting is when a solid substance partially melts into a chemically different liquid and solid. For example, in forsterite, incongruent melting caused by high pressures should produce magnesium oxide crystals.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𝑀𝑔</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𝑆𝑖</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𝑂</m:t>
                        </m:r>
                      </m:e>
                      <m:sub>
                        <m:r>
                          <a:rPr lang="en-US" sz="3200" b="0" i="1" smtClean="0">
                            <a:latin typeface="Cambria Math" panose="02040503050406030204" pitchFamily="18" charset="0"/>
                          </a:rPr>
                          <m:t>4 </m:t>
                        </m:r>
                      </m:sub>
                    </m:sSub>
                  </m:oMath>
                </a14:m>
                <a:r>
                  <a:rPr lang="en-US" sz="3200" dirty="0">
                    <a:latin typeface="Times New Roman" panose="02020603050405020304" pitchFamily="18" charset="0"/>
                    <a:cs typeface="Times New Roman" panose="02020603050405020304" pitchFamily="18" charset="0"/>
                  </a:rPr>
                  <a:t>(forsterite, solid) → </a:t>
                </a:r>
                <a14:m>
                  <m:oMath xmlns:m="http://schemas.openxmlformats.org/officeDocument/2006/math">
                    <m:r>
                      <a:rPr lang="en-US" sz="3200" b="0" i="1" smtClean="0">
                        <a:latin typeface="Cambria Math" panose="02040503050406030204" pitchFamily="18" charset="0"/>
                      </a:rPr>
                      <m:t>𝑀𝑔𝑆𝑖</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𝑂</m:t>
                        </m:r>
                      </m:e>
                      <m:sub>
                        <m:r>
                          <a:rPr lang="en-US" sz="3200" b="0" i="1" smtClean="0">
                            <a:latin typeface="Cambria Math" panose="02040503050406030204" pitchFamily="18" charset="0"/>
                          </a:rPr>
                          <m:t>3</m:t>
                        </m:r>
                      </m:sub>
                    </m:sSub>
                  </m:oMath>
                </a14:m>
                <a:r>
                  <a:rPr lang="en-US" sz="3200" dirty="0">
                    <a:latin typeface="Times New Roman" panose="02020603050405020304" pitchFamily="18" charset="0"/>
                    <a:cs typeface="Times New Roman" panose="02020603050405020304" pitchFamily="18" charset="0"/>
                  </a:rPr>
                  <a:t> (liquid) + </a:t>
                </a:r>
                <a14:m>
                  <m:oMath xmlns:m="http://schemas.openxmlformats.org/officeDocument/2006/math">
                    <m:r>
                      <a:rPr lang="en-US" sz="3200" b="0" i="1" smtClean="0">
                        <a:latin typeface="Cambria Math" panose="02040503050406030204" pitchFamily="18" charset="0"/>
                      </a:rPr>
                      <m:t>𝑀𝑔𝑂</m:t>
                    </m:r>
                  </m:oMath>
                </a14:m>
                <a:r>
                  <a:rPr lang="en-US" sz="3200" dirty="0">
                    <a:latin typeface="Times New Roman" panose="02020603050405020304" pitchFamily="18" charset="0"/>
                    <a:cs typeface="Times New Roman" panose="02020603050405020304" pitchFamily="18" charset="0"/>
                  </a:rPr>
                  <a:t> (solid). </a:t>
                </a:r>
              </a:p>
              <a:p>
                <a:r>
                  <a:rPr lang="en-US" sz="3200" dirty="0">
                    <a:latin typeface="Times New Roman" panose="02020603050405020304" pitchFamily="18" charset="0"/>
                    <a:cs typeface="Times New Roman" panose="02020603050405020304" pitchFamily="18" charset="0"/>
                  </a:rPr>
                  <a:t>        Evidence that might confirm the incongruent melt of forsterite has only been found in two studies, </a:t>
                </a:r>
                <a:r>
                  <a:rPr lang="en-US" sz="3200" dirty="0" err="1">
                    <a:latin typeface="Times New Roman" panose="02020603050405020304" pitchFamily="18" charset="0"/>
                    <a:cs typeface="Times New Roman" panose="02020603050405020304" pitchFamily="18" charset="0"/>
                  </a:rPr>
                  <a:t>Sekine</a:t>
                </a:r>
                <a:r>
                  <a:rPr lang="en-US" sz="3200" dirty="0">
                    <a:latin typeface="Times New Roman" panose="02020603050405020304" pitchFamily="18" charset="0"/>
                    <a:cs typeface="Times New Roman" panose="02020603050405020304" pitchFamily="18" charset="0"/>
                  </a:rPr>
                  <a:t> et al. (2016) and Newman (2018). However, the pressure range where this occurs is currently inconclusive. </a:t>
                </a:r>
                <a:r>
                  <a:rPr lang="en-US" sz="3200" dirty="0" err="1">
                    <a:latin typeface="Times New Roman" panose="02020603050405020304" pitchFamily="18" charset="0"/>
                    <a:cs typeface="Times New Roman" panose="02020603050405020304" pitchFamily="18" charset="0"/>
                  </a:rPr>
                  <a:t>Sekine</a:t>
                </a:r>
                <a:r>
                  <a:rPr lang="en-US" sz="3200" dirty="0">
                    <a:latin typeface="Times New Roman" panose="02020603050405020304" pitchFamily="18" charset="0"/>
                    <a:cs typeface="Times New Roman" panose="02020603050405020304" pitchFamily="18" charset="0"/>
                  </a:rPr>
                  <a:t> et al. (2016) reports slope changes in the </a:t>
                </a:r>
                <a:r>
                  <a:rPr lang="en-US" sz="3200" dirty="0" err="1">
                    <a:latin typeface="Times New Roman" panose="02020603050405020304" pitchFamily="18" charset="0"/>
                    <a:cs typeface="Times New Roman" panose="02020603050405020304" pitchFamily="18" charset="0"/>
                  </a:rPr>
                  <a:t>Hugoniot</a:t>
                </a:r>
                <a:r>
                  <a:rPr lang="en-US" sz="3200" dirty="0">
                    <a:latin typeface="Times New Roman" panose="02020603050405020304" pitchFamily="18" charset="0"/>
                    <a:cs typeface="Times New Roman" panose="02020603050405020304" pitchFamily="18" charset="0"/>
                  </a:rPr>
                  <a:t>, which may be attributed to incongruent melting of forsterite at 271 to 285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However, a different study (Root, 2018) attempted to replicate these results, and did not find any slope changes in the </a:t>
                </a:r>
                <a:r>
                  <a:rPr lang="en-US" sz="3200" dirty="0" err="1">
                    <a:latin typeface="Times New Roman" panose="02020603050405020304" pitchFamily="18" charset="0"/>
                    <a:cs typeface="Times New Roman" panose="02020603050405020304" pitchFamily="18" charset="0"/>
                  </a:rPr>
                  <a:t>Hugoniot</a:t>
                </a:r>
                <a:r>
                  <a:rPr lang="en-US" sz="3200" dirty="0">
                    <a:latin typeface="Times New Roman" panose="02020603050405020304" pitchFamily="18" charset="0"/>
                    <a:cs typeface="Times New Roman" panose="02020603050405020304" pitchFamily="18" charset="0"/>
                  </a:rPr>
                  <a:t> above 200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Lastly, Newman (2018) found evidence that the incongruent melting of forsterite occurs from 150 to 195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This current experiment attempts to investigate the pressure range in which incongruent melting of forsterite occurs in laser compression experiments by conducting experiments at 150 and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while using X-ray diffraction.</a:t>
                </a:r>
              </a:p>
            </p:txBody>
          </p:sp>
        </mc:Choice>
        <mc:Fallback>
          <p:sp>
            <p:nvSpPr>
              <p:cNvPr id="4" name="TextBox 3">
                <a:extLst>
                  <a:ext uri="{FF2B5EF4-FFF2-40B4-BE49-F238E27FC236}">
                    <a16:creationId xmlns:a16="http://schemas.microsoft.com/office/drawing/2014/main" id="{EF96BBC2-F31E-D04A-A5C4-ABC67D6544B7}"/>
                  </a:ext>
                </a:extLst>
              </p:cNvPr>
              <p:cNvSpPr txBox="1">
                <a:spLocks noRot="1" noChangeAspect="1" noMove="1" noResize="1" noEditPoints="1" noAdjustHandles="1" noChangeArrowheads="1" noChangeShapeType="1" noTextEdit="1"/>
              </p:cNvSpPr>
              <p:nvPr/>
            </p:nvSpPr>
            <p:spPr>
              <a:xfrm>
                <a:off x="692295" y="11729943"/>
                <a:ext cx="13716000" cy="10528754"/>
              </a:xfrm>
              <a:prstGeom prst="rect">
                <a:avLst/>
              </a:prstGeom>
              <a:blipFill>
                <a:blip r:embed="rId3"/>
                <a:stretch>
                  <a:fillRect l="-1110" t="-723" r="-166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DF92940-58D7-D5CC-6551-A440DA2EC413}"/>
              </a:ext>
            </a:extLst>
          </p:cNvPr>
          <p:cNvSpPr txBox="1"/>
          <p:nvPr/>
        </p:nvSpPr>
        <p:spPr>
          <a:xfrm>
            <a:off x="692296" y="5222877"/>
            <a:ext cx="13715999" cy="5673288"/>
          </a:xfrm>
          <a:prstGeom prst="rect">
            <a:avLst/>
          </a:prstGeom>
          <a:solidFill>
            <a:schemeClr val="bg1"/>
          </a:solidFill>
        </p:spPr>
        <p:txBody>
          <a:bodyPr wrap="square" rtlCol="0">
            <a:spAutoFit/>
          </a:bodyPr>
          <a:lstStyle/>
          <a:p>
            <a:r>
              <a:rPr lang="en-US" sz="3200" dirty="0">
                <a:latin typeface="Times New Roman" panose="02020603050405020304" pitchFamily="18" charset="0"/>
                <a:cs typeface="Times New Roman" panose="02020603050405020304" pitchFamily="18" charset="0"/>
              </a:rPr>
              <a:t>        The phase changes of forsterite are very important due to its implications in planetary science, as a main component of the mantles of rocky planets, it can affect the habitability of the planet, among many other applications. Forsterite is expected to undergo a process called incongruent melting, but at which pressure range this occurs is currently debated. In this experiment, the Omega-EP laser was used to generate a shock wave, bringing a forsterite sample up to 150 and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Using diffraction data from the PXRDIP, MgO crystal and liquid forsterite peaks were found at only high pressure. This provides evidence that incongruent melting of forsterite occurs at around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To further confirm this data, the VISAR measurements will be used as an independent way to measure density and verify density from the PXRDIP data.</a:t>
            </a:r>
          </a:p>
        </p:txBody>
      </p:sp>
      <p:pic>
        <p:nvPicPr>
          <p:cNvPr id="9" name="Picture 8">
            <a:extLst>
              <a:ext uri="{FF2B5EF4-FFF2-40B4-BE49-F238E27FC236}">
                <a16:creationId xmlns:a16="http://schemas.microsoft.com/office/drawing/2014/main" id="{22839199-8E86-3843-8F18-935CCC2D1DAA}"/>
              </a:ext>
            </a:extLst>
          </p:cNvPr>
          <p:cNvPicPr>
            <a:picLocks noChangeAspect="1"/>
          </p:cNvPicPr>
          <p:nvPr/>
        </p:nvPicPr>
        <p:blipFill>
          <a:blip r:embed="rId4"/>
          <a:stretch>
            <a:fillRect/>
          </a:stretch>
        </p:blipFill>
        <p:spPr>
          <a:xfrm>
            <a:off x="29721122" y="12896482"/>
            <a:ext cx="11134080" cy="8350560"/>
          </a:xfrm>
          <a:prstGeom prst="rect">
            <a:avLst/>
          </a:prstGeom>
        </p:spPr>
      </p:pic>
      <p:grpSp>
        <p:nvGrpSpPr>
          <p:cNvPr id="20" name="Group 19">
            <a:extLst>
              <a:ext uri="{FF2B5EF4-FFF2-40B4-BE49-F238E27FC236}">
                <a16:creationId xmlns:a16="http://schemas.microsoft.com/office/drawing/2014/main" id="{760527B9-8017-8E47-B7ED-8C4F5165090A}"/>
              </a:ext>
            </a:extLst>
          </p:cNvPr>
          <p:cNvGrpSpPr/>
          <p:nvPr/>
        </p:nvGrpSpPr>
        <p:grpSpPr>
          <a:xfrm>
            <a:off x="19157731" y="26590752"/>
            <a:ext cx="9105393" cy="5062938"/>
            <a:chOff x="15159076" y="4979885"/>
            <a:chExt cx="7571699" cy="4148876"/>
          </a:xfrm>
        </p:grpSpPr>
        <p:pic>
          <p:nvPicPr>
            <p:cNvPr id="7" name="Picture 6">
              <a:extLst>
                <a:ext uri="{FF2B5EF4-FFF2-40B4-BE49-F238E27FC236}">
                  <a16:creationId xmlns:a16="http://schemas.microsoft.com/office/drawing/2014/main" id="{500614F6-61FA-C24E-8BE5-153E69C1DBB1}"/>
                </a:ext>
              </a:extLst>
            </p:cNvPr>
            <p:cNvPicPr>
              <a:picLocks noChangeAspect="1"/>
            </p:cNvPicPr>
            <p:nvPr/>
          </p:nvPicPr>
          <p:blipFill>
            <a:blip r:embed="rId5"/>
            <a:stretch>
              <a:fillRect/>
            </a:stretch>
          </p:blipFill>
          <p:spPr>
            <a:xfrm>
              <a:off x="15159076" y="4979885"/>
              <a:ext cx="7571699" cy="4148876"/>
            </a:xfrm>
            <a:prstGeom prst="rect">
              <a:avLst/>
            </a:prstGeom>
          </p:spPr>
        </p:pic>
        <p:sp>
          <p:nvSpPr>
            <p:cNvPr id="11" name="Down Arrow 10">
              <a:extLst>
                <a:ext uri="{FF2B5EF4-FFF2-40B4-BE49-F238E27FC236}">
                  <a16:creationId xmlns:a16="http://schemas.microsoft.com/office/drawing/2014/main" id="{3A13EF69-D710-D74B-9E99-1440B06BF92A}"/>
                </a:ext>
              </a:extLst>
            </p:cNvPr>
            <p:cNvSpPr/>
            <p:nvPr/>
          </p:nvSpPr>
          <p:spPr>
            <a:xfrm>
              <a:off x="16407417" y="6459963"/>
              <a:ext cx="320040" cy="594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3DC855D2-54B5-E641-9F9C-AAA9483D9AD8}"/>
                </a:ext>
              </a:extLst>
            </p:cNvPr>
            <p:cNvSpPr/>
            <p:nvPr/>
          </p:nvSpPr>
          <p:spPr>
            <a:xfrm>
              <a:off x="17752007" y="6296793"/>
              <a:ext cx="320040" cy="594360"/>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C22456E7-288B-A040-9D3B-AF138A53FEFD}"/>
                </a:ext>
              </a:extLst>
            </p:cNvPr>
            <p:cNvSpPr/>
            <p:nvPr/>
          </p:nvSpPr>
          <p:spPr>
            <a:xfrm>
              <a:off x="19369478" y="6593973"/>
              <a:ext cx="320040" cy="59436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2E8E89F9-850F-E14B-B7A3-FF5A13B0C791}"/>
                </a:ext>
              </a:extLst>
            </p:cNvPr>
            <p:cNvSpPr/>
            <p:nvPr/>
          </p:nvSpPr>
          <p:spPr>
            <a:xfrm>
              <a:off x="21663536" y="6459963"/>
              <a:ext cx="320040" cy="5943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FC8EAA7A-44A3-FEE7-2BA7-C023580A02D0}"/>
              </a:ext>
            </a:extLst>
          </p:cNvPr>
          <p:cNvGrpSpPr/>
          <p:nvPr/>
        </p:nvGrpSpPr>
        <p:grpSpPr>
          <a:xfrm>
            <a:off x="28951615" y="4398184"/>
            <a:ext cx="14796308" cy="7296835"/>
            <a:chOff x="29530587" y="4051034"/>
            <a:chExt cx="14227263" cy="6986528"/>
          </a:xfrm>
        </p:grpSpPr>
        <p:grpSp>
          <p:nvGrpSpPr>
            <p:cNvPr id="22" name="Group 21">
              <a:extLst>
                <a:ext uri="{FF2B5EF4-FFF2-40B4-BE49-F238E27FC236}">
                  <a16:creationId xmlns:a16="http://schemas.microsoft.com/office/drawing/2014/main" id="{5DB2B761-4A95-981A-738D-C0AA5B65EFE5}"/>
                </a:ext>
              </a:extLst>
            </p:cNvPr>
            <p:cNvGrpSpPr/>
            <p:nvPr/>
          </p:nvGrpSpPr>
          <p:grpSpPr>
            <a:xfrm>
              <a:off x="29530587" y="4051034"/>
              <a:ext cx="7343248" cy="6986528"/>
              <a:chOff x="15287984" y="9503229"/>
              <a:chExt cx="8796528" cy="8273400"/>
            </a:xfrm>
          </p:grpSpPr>
          <p:pic>
            <p:nvPicPr>
              <p:cNvPr id="8" name="Picture 7">
                <a:extLst>
                  <a:ext uri="{FF2B5EF4-FFF2-40B4-BE49-F238E27FC236}">
                    <a16:creationId xmlns:a16="http://schemas.microsoft.com/office/drawing/2014/main" id="{5FDCF5A2-C0D8-9C35-4529-8F3ACBA2C8ED}"/>
                  </a:ext>
                </a:extLst>
              </p:cNvPr>
              <p:cNvPicPr>
                <a:picLocks noChangeAspect="1"/>
              </p:cNvPicPr>
              <p:nvPr/>
            </p:nvPicPr>
            <p:blipFill rotWithShape="1">
              <a:blip r:embed="rId6"/>
              <a:srcRect l="3946" t="345" r="22507"/>
              <a:stretch/>
            </p:blipFill>
            <p:spPr>
              <a:xfrm>
                <a:off x="15287984" y="9503229"/>
                <a:ext cx="8796528" cy="8273400"/>
              </a:xfrm>
              <a:prstGeom prst="rect">
                <a:avLst/>
              </a:prstGeom>
            </p:spPr>
          </p:pic>
          <p:sp>
            <p:nvSpPr>
              <p:cNvPr id="10" name="Down Arrow 9">
                <a:extLst>
                  <a:ext uri="{FF2B5EF4-FFF2-40B4-BE49-F238E27FC236}">
                    <a16:creationId xmlns:a16="http://schemas.microsoft.com/office/drawing/2014/main" id="{FAC291A4-FCF5-F744-9BF5-8450DB14F116}"/>
                  </a:ext>
                </a:extLst>
              </p:cNvPr>
              <p:cNvSpPr/>
              <p:nvPr/>
            </p:nvSpPr>
            <p:spPr>
              <a:xfrm>
                <a:off x="18935486" y="9646920"/>
                <a:ext cx="320040" cy="594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94DAAE36-219E-4847-AFD8-B4041095C903}"/>
                  </a:ext>
                </a:extLst>
              </p:cNvPr>
              <p:cNvSpPr/>
              <p:nvPr/>
            </p:nvSpPr>
            <p:spPr>
              <a:xfrm>
                <a:off x="19399957" y="9646919"/>
                <a:ext cx="320040" cy="497527"/>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Down Arrow 13">
                <a:extLst>
                  <a:ext uri="{FF2B5EF4-FFF2-40B4-BE49-F238E27FC236}">
                    <a16:creationId xmlns:a16="http://schemas.microsoft.com/office/drawing/2014/main" id="{01248BA2-03BB-ED4D-A5E4-D245A75FDE8C}"/>
                  </a:ext>
                </a:extLst>
              </p:cNvPr>
              <p:cNvSpPr/>
              <p:nvPr/>
            </p:nvSpPr>
            <p:spPr>
              <a:xfrm>
                <a:off x="20220316" y="11018618"/>
                <a:ext cx="320040" cy="59436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1A3301FD-5784-734D-8296-1A30FF1C4CAC}"/>
                  </a:ext>
                </a:extLst>
              </p:cNvPr>
              <p:cNvSpPr/>
              <p:nvPr/>
            </p:nvSpPr>
            <p:spPr>
              <a:xfrm>
                <a:off x="21126641" y="11303922"/>
                <a:ext cx="320040" cy="5943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7F5D46A-9413-714F-BF40-5405AAF0C70B}"/>
                  </a:ext>
                </a:extLst>
              </p:cNvPr>
              <p:cNvSpPr/>
              <p:nvPr/>
            </p:nvSpPr>
            <p:spPr>
              <a:xfrm flipH="1">
                <a:off x="21862844" y="12984904"/>
                <a:ext cx="541887" cy="289932"/>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A149FCCD-F726-D144-B2D2-AA4F2441A187}"/>
                  </a:ext>
                </a:extLst>
              </p:cNvPr>
              <p:cNvSpPr/>
              <p:nvPr/>
            </p:nvSpPr>
            <p:spPr>
              <a:xfrm>
                <a:off x="17870735" y="9745761"/>
                <a:ext cx="541887" cy="289932"/>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5C904DD-F6FC-9679-98BD-C64D93327078}"/>
                </a:ext>
              </a:extLst>
            </p:cNvPr>
            <p:cNvGrpSpPr/>
            <p:nvPr/>
          </p:nvGrpSpPr>
          <p:grpSpPr>
            <a:xfrm>
              <a:off x="37003542" y="4051034"/>
              <a:ext cx="6754308" cy="6986528"/>
              <a:chOff x="28798361" y="9503229"/>
              <a:chExt cx="9338194" cy="8273400"/>
            </a:xfrm>
          </p:grpSpPr>
          <p:pic>
            <p:nvPicPr>
              <p:cNvPr id="24" name="Picture 23">
                <a:extLst>
                  <a:ext uri="{FF2B5EF4-FFF2-40B4-BE49-F238E27FC236}">
                    <a16:creationId xmlns:a16="http://schemas.microsoft.com/office/drawing/2014/main" id="{F4F66774-71EE-B896-7E24-60D3D0952625}"/>
                  </a:ext>
                </a:extLst>
              </p:cNvPr>
              <p:cNvPicPr>
                <a:picLocks noChangeAspect="1"/>
              </p:cNvPicPr>
              <p:nvPr/>
            </p:nvPicPr>
            <p:blipFill rotWithShape="1">
              <a:blip r:embed="rId7"/>
              <a:srcRect l="4374" t="859" r="22416"/>
              <a:stretch/>
            </p:blipFill>
            <p:spPr>
              <a:xfrm>
                <a:off x="28798361" y="9503229"/>
                <a:ext cx="9338194" cy="8273400"/>
              </a:xfrm>
              <a:prstGeom prst="rect">
                <a:avLst/>
              </a:prstGeom>
            </p:spPr>
          </p:pic>
          <p:sp>
            <p:nvSpPr>
              <p:cNvPr id="25" name="Down Arrow 24">
                <a:extLst>
                  <a:ext uri="{FF2B5EF4-FFF2-40B4-BE49-F238E27FC236}">
                    <a16:creationId xmlns:a16="http://schemas.microsoft.com/office/drawing/2014/main" id="{B01AF212-509B-F4D0-7961-8632DEBB0CB5}"/>
                  </a:ext>
                </a:extLst>
              </p:cNvPr>
              <p:cNvSpPr/>
              <p:nvPr/>
            </p:nvSpPr>
            <p:spPr>
              <a:xfrm>
                <a:off x="33198018" y="9701799"/>
                <a:ext cx="320040" cy="497527"/>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wn Arrow 25">
                <a:extLst>
                  <a:ext uri="{FF2B5EF4-FFF2-40B4-BE49-F238E27FC236}">
                    <a16:creationId xmlns:a16="http://schemas.microsoft.com/office/drawing/2014/main" id="{C9384F3D-F8EF-19BB-94FB-AB3E4DB8224F}"/>
                  </a:ext>
                </a:extLst>
              </p:cNvPr>
              <p:cNvSpPr/>
              <p:nvPr/>
            </p:nvSpPr>
            <p:spPr>
              <a:xfrm>
                <a:off x="33948038" y="10241280"/>
                <a:ext cx="320040" cy="59436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65173401-80DF-7EDE-AAF3-B91797F64854}"/>
                  </a:ext>
                </a:extLst>
              </p:cNvPr>
              <p:cNvSpPr/>
              <p:nvPr/>
            </p:nvSpPr>
            <p:spPr>
              <a:xfrm>
                <a:off x="34995040" y="11189036"/>
                <a:ext cx="320040" cy="5943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3" name="Picture 32">
            <a:extLst>
              <a:ext uri="{FF2B5EF4-FFF2-40B4-BE49-F238E27FC236}">
                <a16:creationId xmlns:a16="http://schemas.microsoft.com/office/drawing/2014/main" id="{71C81F45-E431-B0DD-95AB-9D8C90F76CD4}"/>
              </a:ext>
            </a:extLst>
          </p:cNvPr>
          <p:cNvPicPr>
            <a:picLocks noChangeAspect="1"/>
          </p:cNvPicPr>
          <p:nvPr/>
        </p:nvPicPr>
        <p:blipFill>
          <a:blip r:embed="rId8"/>
          <a:stretch>
            <a:fillRect/>
          </a:stretch>
        </p:blipFill>
        <p:spPr>
          <a:xfrm>
            <a:off x="16430495" y="9034548"/>
            <a:ext cx="7875765" cy="2660471"/>
          </a:xfrm>
          <a:prstGeom prst="rect">
            <a:avLst/>
          </a:prstGeom>
        </p:spPr>
      </p:pic>
      <p:sp>
        <p:nvSpPr>
          <p:cNvPr id="39" name="TextBox 38">
            <a:extLst>
              <a:ext uri="{FF2B5EF4-FFF2-40B4-BE49-F238E27FC236}">
                <a16:creationId xmlns:a16="http://schemas.microsoft.com/office/drawing/2014/main" id="{1EADCAE3-377C-CD50-EECC-3E95A795E3EA}"/>
              </a:ext>
            </a:extLst>
          </p:cNvPr>
          <p:cNvSpPr txBox="1"/>
          <p:nvPr/>
        </p:nvSpPr>
        <p:spPr>
          <a:xfrm>
            <a:off x="24441155" y="9612588"/>
            <a:ext cx="2575130" cy="129266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1: A diagram of the forsterite sample</a:t>
            </a:r>
          </a:p>
        </p:txBody>
      </p:sp>
      <p:sp>
        <p:nvSpPr>
          <p:cNvPr id="40" name="TextBox 39">
            <a:extLst>
              <a:ext uri="{FF2B5EF4-FFF2-40B4-BE49-F238E27FC236}">
                <a16:creationId xmlns:a16="http://schemas.microsoft.com/office/drawing/2014/main" id="{E92423CC-656C-690F-95AD-42E56A82B570}"/>
              </a:ext>
            </a:extLst>
          </p:cNvPr>
          <p:cNvSpPr txBox="1"/>
          <p:nvPr/>
        </p:nvSpPr>
        <p:spPr>
          <a:xfrm>
            <a:off x="29566314" y="11714896"/>
            <a:ext cx="6415212" cy="89255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2: Diffraction patterns from the PXRDIP data of shocked forsterite at 260 </a:t>
            </a:r>
            <a:r>
              <a:rPr lang="en-US" sz="2600" dirty="0" err="1">
                <a:latin typeface="Times New Roman" panose="02020603050405020304" pitchFamily="18" charset="0"/>
                <a:cs typeface="Times New Roman" panose="02020603050405020304" pitchFamily="18" charset="0"/>
              </a:rPr>
              <a:t>GPa</a:t>
            </a:r>
            <a:endParaRPr lang="en-US" sz="26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D3AF67EA-4EE5-F38A-7BCD-6B3B3A897A4D}"/>
              </a:ext>
            </a:extLst>
          </p:cNvPr>
          <p:cNvSpPr txBox="1"/>
          <p:nvPr/>
        </p:nvSpPr>
        <p:spPr>
          <a:xfrm>
            <a:off x="41008586" y="15225102"/>
            <a:ext cx="2209446" cy="3693319"/>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3: Diffraction peaks from shocked forsterite at 260 </a:t>
            </a:r>
            <a:r>
              <a:rPr lang="en-US" sz="2600" dirty="0" err="1">
                <a:latin typeface="Times New Roman" panose="02020603050405020304" pitchFamily="18" charset="0"/>
                <a:cs typeface="Times New Roman" panose="02020603050405020304" pitchFamily="18" charset="0"/>
              </a:rPr>
              <a:t>GPa</a:t>
            </a:r>
            <a:r>
              <a:rPr lang="en-US" sz="2600" dirty="0">
                <a:latin typeface="Times New Roman" panose="02020603050405020304" pitchFamily="18" charset="0"/>
                <a:cs typeface="Times New Roman" panose="02020603050405020304" pitchFamily="18" charset="0"/>
              </a:rPr>
              <a:t> vs d-spacing of MgO and forsterite</a:t>
            </a:r>
          </a:p>
        </p:txBody>
      </p:sp>
      <p:sp>
        <p:nvSpPr>
          <p:cNvPr id="43" name="TextBox 42">
            <a:extLst>
              <a:ext uri="{FF2B5EF4-FFF2-40B4-BE49-F238E27FC236}">
                <a16:creationId xmlns:a16="http://schemas.microsoft.com/office/drawing/2014/main" id="{E7B64FDE-681A-A7F6-2DE8-C922604113F6}"/>
              </a:ext>
            </a:extLst>
          </p:cNvPr>
          <p:cNvSpPr txBox="1"/>
          <p:nvPr/>
        </p:nvSpPr>
        <p:spPr>
          <a:xfrm>
            <a:off x="16114658" y="28239315"/>
            <a:ext cx="2809316" cy="2092881"/>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4: Diffraction peaks from shocked forsterite at 260 </a:t>
            </a:r>
            <a:r>
              <a:rPr lang="en-US" sz="2600" dirty="0" err="1">
                <a:latin typeface="Times New Roman" panose="02020603050405020304" pitchFamily="18" charset="0"/>
                <a:cs typeface="Times New Roman" panose="02020603050405020304" pitchFamily="18" charset="0"/>
              </a:rPr>
              <a:t>GPa</a:t>
            </a:r>
            <a:r>
              <a:rPr lang="en-US" sz="2600" dirty="0">
                <a:latin typeface="Times New Roman" panose="02020603050405020304" pitchFamily="18" charset="0"/>
                <a:cs typeface="Times New Roman" panose="02020603050405020304" pitchFamily="18" charset="0"/>
              </a:rPr>
              <a:t> in lineout data</a:t>
            </a:r>
          </a:p>
        </p:txBody>
      </p:sp>
      <p:sp>
        <p:nvSpPr>
          <p:cNvPr id="45" name="TextBox 44">
            <a:extLst>
              <a:ext uri="{FF2B5EF4-FFF2-40B4-BE49-F238E27FC236}">
                <a16:creationId xmlns:a16="http://schemas.microsoft.com/office/drawing/2014/main" id="{7AD9219B-3786-CAB0-88AD-72A828B9BA73}"/>
              </a:ext>
            </a:extLst>
          </p:cNvPr>
          <p:cNvSpPr txBox="1"/>
          <p:nvPr/>
        </p:nvSpPr>
        <p:spPr>
          <a:xfrm>
            <a:off x="37066150" y="11756300"/>
            <a:ext cx="6415212" cy="89255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5: Diffraction patterns from the PXRDIP data of shocked forsterite at 150 </a:t>
            </a:r>
            <a:r>
              <a:rPr lang="en-US" sz="2600" dirty="0" err="1">
                <a:latin typeface="Times New Roman" panose="02020603050405020304" pitchFamily="18" charset="0"/>
                <a:cs typeface="Times New Roman" panose="02020603050405020304" pitchFamily="18" charset="0"/>
              </a:rPr>
              <a:t>GPa</a:t>
            </a:r>
            <a:endParaRPr lang="en-US" sz="2600"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4183D671-8D76-8E1B-F870-B0BE213BF08B}"/>
              </a:ext>
            </a:extLst>
          </p:cNvPr>
          <p:cNvSpPr txBox="1"/>
          <p:nvPr/>
        </p:nvSpPr>
        <p:spPr>
          <a:xfrm>
            <a:off x="29624771" y="22672805"/>
            <a:ext cx="13716000" cy="6986528"/>
          </a:xfrm>
          <a:prstGeom prst="rect">
            <a:avLst/>
          </a:prstGeom>
          <a:solidFill>
            <a:schemeClr val="bg1"/>
          </a:solidFill>
        </p:spPr>
        <p:txBody>
          <a:bodyPr wrap="square" rtlCol="0">
            <a:spAutoFit/>
          </a:bodyPr>
          <a:lstStyle/>
          <a:p>
            <a:r>
              <a:rPr lang="en-US" sz="3200" dirty="0">
                <a:latin typeface="Times New Roman" panose="02020603050405020304" pitchFamily="18" charset="0"/>
                <a:cs typeface="Times New Roman" panose="02020603050405020304" pitchFamily="18" charset="0"/>
              </a:rPr>
              <a:t>        The results of the laser shock wave compression experiment conducted on forsterite at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suggest that the incongruent melting of forsterite is occurring because evidence of the presence of crystal MgO and liquid forsterite peaks are found. In an experiment conducted at a lower pressure, signs of incongruent melting were not found. This data agrees with a previous study, </a:t>
            </a:r>
            <a:r>
              <a:rPr lang="en-US" sz="3200" dirty="0" err="1">
                <a:latin typeface="Times New Roman" panose="02020603050405020304" pitchFamily="18" charset="0"/>
                <a:cs typeface="Times New Roman" panose="02020603050405020304" pitchFamily="18" charset="0"/>
              </a:rPr>
              <a:t>Sekine</a:t>
            </a:r>
            <a:r>
              <a:rPr lang="en-US" sz="3200" dirty="0">
                <a:latin typeface="Times New Roman" panose="02020603050405020304" pitchFamily="18" charset="0"/>
                <a:cs typeface="Times New Roman" panose="02020603050405020304" pitchFamily="18" charset="0"/>
              </a:rPr>
              <a:t> et al. (2016), that states the incongruent melting of forsterite occurs around 270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a:t>
            </a:r>
          </a:p>
          <a:p>
            <a:r>
              <a:rPr lang="en-US" sz="3200" dirty="0">
                <a:latin typeface="Times New Roman" panose="02020603050405020304" pitchFamily="18" charset="0"/>
                <a:cs typeface="Times New Roman" panose="02020603050405020304" pitchFamily="18" charset="0"/>
              </a:rPr>
              <a:t>        Future work includes looking into the possibility of diffraction peaks from ambient pressure </a:t>
            </a:r>
            <a:r>
              <a:rPr lang="en-US" sz="3200" dirty="0" err="1">
                <a:latin typeface="Times New Roman" panose="02020603050405020304" pitchFamily="18" charset="0"/>
                <a:cs typeface="Times New Roman" panose="02020603050405020304" pitchFamily="18" charset="0"/>
              </a:rPr>
              <a:t>LiF</a:t>
            </a:r>
            <a:r>
              <a:rPr lang="en-US" sz="3200" dirty="0">
                <a:latin typeface="Times New Roman" panose="02020603050405020304" pitchFamily="18" charset="0"/>
                <a:cs typeface="Times New Roman" panose="02020603050405020304" pitchFamily="18" charset="0"/>
              </a:rPr>
              <a:t> or liquid quartz to further confirm the presence of incongruent melting. Finding ambient pressure </a:t>
            </a:r>
            <a:r>
              <a:rPr lang="en-US" sz="3200" dirty="0" err="1">
                <a:latin typeface="Times New Roman" panose="02020603050405020304" pitchFamily="18" charset="0"/>
                <a:cs typeface="Times New Roman" panose="02020603050405020304" pitchFamily="18" charset="0"/>
              </a:rPr>
              <a:t>LiF</a:t>
            </a:r>
            <a:r>
              <a:rPr lang="en-US" sz="3200" dirty="0">
                <a:latin typeface="Times New Roman" panose="02020603050405020304" pitchFamily="18" charset="0"/>
                <a:cs typeface="Times New Roman" panose="02020603050405020304" pitchFamily="18" charset="0"/>
              </a:rPr>
              <a:t> points could help explain some of the sharp single-crystal diffraction peaks seen, and finding liquid quartz would support the presence of incongruent melting even more, because liquid quartz is the other product of the incongruent melting of forsterite. Additionally, the VISAR data is another way to measure the density of the sample. These densities can further validate the PXRDIP data. </a:t>
            </a:r>
          </a:p>
        </p:txBody>
      </p:sp>
      <p:sp>
        <p:nvSpPr>
          <p:cNvPr id="49" name="TextBox 48">
            <a:extLst>
              <a:ext uri="{FF2B5EF4-FFF2-40B4-BE49-F238E27FC236}">
                <a16:creationId xmlns:a16="http://schemas.microsoft.com/office/drawing/2014/main" id="{B6D3D577-6A36-6EFF-1889-2BA700B028E2}"/>
              </a:ext>
            </a:extLst>
          </p:cNvPr>
          <p:cNvSpPr txBox="1"/>
          <p:nvPr/>
        </p:nvSpPr>
        <p:spPr>
          <a:xfrm>
            <a:off x="698424" y="4398184"/>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Abstract</a:t>
            </a:r>
          </a:p>
        </p:txBody>
      </p:sp>
      <p:sp>
        <p:nvSpPr>
          <p:cNvPr id="50" name="TextBox 49">
            <a:extLst>
              <a:ext uri="{FF2B5EF4-FFF2-40B4-BE49-F238E27FC236}">
                <a16:creationId xmlns:a16="http://schemas.microsoft.com/office/drawing/2014/main" id="{89ABF943-29B5-CFB0-E061-A1D11D9458C5}"/>
              </a:ext>
            </a:extLst>
          </p:cNvPr>
          <p:cNvSpPr txBox="1"/>
          <p:nvPr/>
        </p:nvSpPr>
        <p:spPr>
          <a:xfrm>
            <a:off x="692295" y="10905250"/>
            <a:ext cx="13716000"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Background</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F2BEBC7-CCAE-EECB-F9B2-901B4251C38F}"/>
                  </a:ext>
                </a:extLst>
              </p:cNvPr>
              <p:cNvSpPr txBox="1"/>
              <p:nvPr/>
            </p:nvSpPr>
            <p:spPr>
              <a:xfrm>
                <a:off x="692295" y="23083390"/>
                <a:ext cx="13716000" cy="8956298"/>
              </a:xfrm>
              <a:prstGeom prst="rect">
                <a:avLst/>
              </a:prstGeom>
              <a:solidFill>
                <a:schemeClr val="bg1"/>
              </a:solidFill>
            </p:spPr>
            <p:txBody>
              <a:bodyPr wrap="square" rtlCol="0">
                <a:spAutoFit/>
              </a:bodyPr>
              <a:lstStyle/>
              <a:p>
                <a:r>
                  <a:rPr lang="en-US" sz="3200" dirty="0">
                    <a:latin typeface="Times New Roman" panose="02020603050405020304" pitchFamily="18" charset="0"/>
                    <a:cs typeface="Times New Roman" panose="02020603050405020304" pitchFamily="18" charset="0"/>
                  </a:rPr>
                  <a:t> The shock wave compression experiments on forsterite were conducted using the Omega-EP laser from the Laboratory for Laser Energetics. The sample (see Figure 1) consisted of a 150 </a:t>
                </a:r>
                <a14:m>
                  <m:oMath xmlns:m="http://schemas.openxmlformats.org/officeDocument/2006/math">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𝑚</m:t>
                    </m:r>
                  </m:oMath>
                </a14:m>
                <a:r>
                  <a:rPr lang="en-US" sz="3200" dirty="0">
                    <a:latin typeface="Times New Roman" panose="02020603050405020304" pitchFamily="18" charset="0"/>
                    <a:cs typeface="Times New Roman" panose="02020603050405020304" pitchFamily="18" charset="0"/>
                  </a:rPr>
                  <a:t> thick Kapton ablator, 130 </a:t>
                </a:r>
                <a14:m>
                  <m:oMath xmlns:m="http://schemas.openxmlformats.org/officeDocument/2006/math">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𝑚</m:t>
                    </m:r>
                  </m:oMath>
                </a14:m>
                <a:r>
                  <a:rPr lang="en-US" sz="3200" dirty="0">
                    <a:latin typeface="Times New Roman" panose="02020603050405020304" pitchFamily="18" charset="0"/>
                    <a:cs typeface="Times New Roman" panose="02020603050405020304" pitchFamily="18" charset="0"/>
                  </a:rPr>
                  <a:t> of powdered forsterite, and 100 </a:t>
                </a:r>
                <a14:m>
                  <m:oMath xmlns:m="http://schemas.openxmlformats.org/officeDocument/2006/math">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𝑚</m:t>
                    </m:r>
                  </m:oMath>
                </a14:m>
                <a:r>
                  <a:rPr lang="en-US" sz="3200" dirty="0">
                    <a:latin typeface="Times New Roman" panose="02020603050405020304" pitchFamily="18" charset="0"/>
                    <a:cs typeface="Times New Roman" panose="02020603050405020304" pitchFamily="18" charset="0"/>
                  </a:rPr>
                  <a:t> of window material (</a:t>
                </a:r>
                <a:r>
                  <a:rPr lang="en-US" sz="3200" dirty="0" err="1">
                    <a:latin typeface="Times New Roman" panose="02020603050405020304" pitchFamily="18" charset="0"/>
                    <a:cs typeface="Times New Roman" panose="02020603050405020304" pitchFamily="18" charset="0"/>
                  </a:rPr>
                  <a:t>LiF</a:t>
                </a:r>
                <a:r>
                  <a:rPr lang="en-US" sz="3200" dirty="0">
                    <a:latin typeface="Times New Roman" panose="02020603050405020304" pitchFamily="18" charset="0"/>
                    <a:cs typeface="Times New Roman" panose="02020603050405020304" pitchFamily="18" charset="0"/>
                  </a:rPr>
                  <a:t>). The window material is used to determine shock wave velocity, using the VISAR measurements. As the laser hits the sample, the ablator expands backwards, creating a uniform shock wave through the sample. After the shock wave passes through the sample, x-rays from a laser generated Cu plasma are sent into the sample to determine its composition. The x-rays are diffracted according to the crystal structure of the sample, and these diffracted x-rays are picked up by the PXRDIP, or Powder X-Ray Diffraction Image Plates. The sample is held by a Ta (tantalum) pinhole, which is used to focus the x-rays onto the sample, and provide a way to align the data properly. The raw diffraction data from the image plates is de-warped into a polar view of the data. After integrating along the azimuthal angle, diffraction peaks can be measured and determined. These peaks are then translated into a d-spacing value, which is a measurement of the inter-atomic spacing in the lattice. Each material, in different phases and crystal orientations, can be identified by its unique d-spacing value. </a:t>
                </a:r>
              </a:p>
            </p:txBody>
          </p:sp>
        </mc:Choice>
        <mc:Fallback>
          <p:sp>
            <p:nvSpPr>
              <p:cNvPr id="51" name="TextBox 50">
                <a:extLst>
                  <a:ext uri="{FF2B5EF4-FFF2-40B4-BE49-F238E27FC236}">
                    <a16:creationId xmlns:a16="http://schemas.microsoft.com/office/drawing/2014/main" id="{0F2BEBC7-CCAE-EECB-F9B2-901B4251C38F}"/>
                  </a:ext>
                </a:extLst>
              </p:cNvPr>
              <p:cNvSpPr txBox="1">
                <a:spLocks noRot="1" noChangeAspect="1" noMove="1" noResize="1" noEditPoints="1" noAdjustHandles="1" noChangeArrowheads="1" noChangeShapeType="1" noTextEdit="1"/>
              </p:cNvSpPr>
              <p:nvPr/>
            </p:nvSpPr>
            <p:spPr>
              <a:xfrm>
                <a:off x="692295" y="23083390"/>
                <a:ext cx="13716000" cy="8956298"/>
              </a:xfrm>
              <a:prstGeom prst="rect">
                <a:avLst/>
              </a:prstGeom>
              <a:blipFill>
                <a:blip r:embed="rId9"/>
                <a:stretch>
                  <a:fillRect l="-1110" t="-850" r="-1480" b="-1275"/>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7F9955FB-ADCB-C2C0-E9CE-769FA38BD541}"/>
              </a:ext>
            </a:extLst>
          </p:cNvPr>
          <p:cNvSpPr txBox="1"/>
          <p:nvPr/>
        </p:nvSpPr>
        <p:spPr>
          <a:xfrm>
            <a:off x="692295" y="22267782"/>
            <a:ext cx="13716000"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Materials and Methods</a:t>
            </a:r>
          </a:p>
        </p:txBody>
      </p:sp>
      <p:sp>
        <p:nvSpPr>
          <p:cNvPr id="53" name="TextBox 52">
            <a:extLst>
              <a:ext uri="{FF2B5EF4-FFF2-40B4-BE49-F238E27FC236}">
                <a16:creationId xmlns:a16="http://schemas.microsoft.com/office/drawing/2014/main" id="{B3D7EAB5-0946-945B-DA4C-AF2223FF1A38}"/>
              </a:ext>
            </a:extLst>
          </p:cNvPr>
          <p:cNvSpPr txBox="1"/>
          <p:nvPr/>
        </p:nvSpPr>
        <p:spPr>
          <a:xfrm>
            <a:off x="15114506" y="4398184"/>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Materials and Methods (cont.)</a:t>
            </a:r>
          </a:p>
        </p:txBody>
      </p:sp>
      <p:sp>
        <p:nvSpPr>
          <p:cNvPr id="54" name="TextBox 53">
            <a:extLst>
              <a:ext uri="{FF2B5EF4-FFF2-40B4-BE49-F238E27FC236}">
                <a16:creationId xmlns:a16="http://schemas.microsoft.com/office/drawing/2014/main" id="{6AEE6398-3BA8-D7AB-57D5-2F780D6A28E3}"/>
              </a:ext>
            </a:extLst>
          </p:cNvPr>
          <p:cNvSpPr txBox="1"/>
          <p:nvPr/>
        </p:nvSpPr>
        <p:spPr>
          <a:xfrm>
            <a:off x="29624772" y="30431436"/>
            <a:ext cx="13716000" cy="1754326"/>
          </a:xfrm>
          <a:prstGeom prst="rect">
            <a:avLst/>
          </a:prstGeom>
          <a:solidFill>
            <a:schemeClr val="bg1"/>
          </a:solidFill>
        </p:spPr>
        <p:txBody>
          <a:bodyPr wrap="square" rtlCol="0">
            <a:spAutoFit/>
          </a:bodyPr>
          <a:lstStyle/>
          <a:p>
            <a:r>
              <a:rPr lang="en-US" b="0" i="0" dirty="0" err="1">
                <a:solidFill>
                  <a:srgbClr val="222222"/>
                </a:solidFill>
                <a:effectLst/>
                <a:latin typeface="Times New Roman" panose="02020603050405020304" pitchFamily="18" charset="0"/>
                <a:cs typeface="Times New Roman" panose="02020603050405020304" pitchFamily="18" charset="0"/>
              </a:rPr>
              <a:t>Sekine</a:t>
            </a:r>
            <a:r>
              <a:rPr lang="en-US" b="0" i="0" dirty="0">
                <a:solidFill>
                  <a:srgbClr val="222222"/>
                </a:solidFill>
                <a:effectLst/>
                <a:latin typeface="Times New Roman" panose="02020603050405020304" pitchFamily="18" charset="0"/>
                <a:cs typeface="Times New Roman" panose="02020603050405020304" pitchFamily="18" charset="0"/>
              </a:rPr>
              <a:t>, T., Ozaki, N., </a:t>
            </a:r>
            <a:r>
              <a:rPr lang="en-US" b="0" i="0" dirty="0" err="1">
                <a:solidFill>
                  <a:srgbClr val="222222"/>
                </a:solidFill>
                <a:effectLst/>
                <a:latin typeface="Times New Roman" panose="02020603050405020304" pitchFamily="18" charset="0"/>
                <a:cs typeface="Times New Roman" panose="02020603050405020304" pitchFamily="18" charset="0"/>
              </a:rPr>
              <a:t>Miyanishi</a:t>
            </a:r>
            <a:r>
              <a:rPr lang="en-US" b="0" i="0" dirty="0">
                <a:solidFill>
                  <a:srgbClr val="222222"/>
                </a:solidFill>
                <a:effectLst/>
                <a:latin typeface="Times New Roman" panose="02020603050405020304" pitchFamily="18" charset="0"/>
                <a:cs typeface="Times New Roman" panose="02020603050405020304" pitchFamily="18" charset="0"/>
              </a:rPr>
              <a:t>, K., </a:t>
            </a:r>
            <a:r>
              <a:rPr lang="en-US" b="0" i="0" dirty="0" err="1">
                <a:solidFill>
                  <a:srgbClr val="222222"/>
                </a:solidFill>
                <a:effectLst/>
                <a:latin typeface="Times New Roman" panose="02020603050405020304" pitchFamily="18" charset="0"/>
                <a:cs typeface="Times New Roman" panose="02020603050405020304" pitchFamily="18" charset="0"/>
              </a:rPr>
              <a:t>Asaumi</a:t>
            </a:r>
            <a:r>
              <a:rPr lang="en-US" b="0" i="0" dirty="0">
                <a:solidFill>
                  <a:srgbClr val="222222"/>
                </a:solidFill>
                <a:effectLst/>
                <a:latin typeface="Times New Roman" panose="02020603050405020304" pitchFamily="18" charset="0"/>
                <a:cs typeface="Times New Roman" panose="02020603050405020304" pitchFamily="18" charset="0"/>
              </a:rPr>
              <a:t>, Y., Kimura, T., </a:t>
            </a:r>
            <a:r>
              <a:rPr lang="en-US" b="0" i="0" dirty="0" err="1">
                <a:solidFill>
                  <a:srgbClr val="222222"/>
                </a:solidFill>
                <a:effectLst/>
                <a:latin typeface="Times New Roman" panose="02020603050405020304" pitchFamily="18" charset="0"/>
                <a:cs typeface="Times New Roman" panose="02020603050405020304" pitchFamily="18" charset="0"/>
              </a:rPr>
              <a:t>Albertazzi</a:t>
            </a:r>
            <a:r>
              <a:rPr lang="en-US" b="0" i="0" dirty="0">
                <a:solidFill>
                  <a:srgbClr val="222222"/>
                </a:solidFill>
                <a:effectLst/>
                <a:latin typeface="Times New Roman" panose="02020603050405020304" pitchFamily="18" charset="0"/>
                <a:cs typeface="Times New Roman" panose="02020603050405020304" pitchFamily="18" charset="0"/>
              </a:rPr>
              <a:t>, B., ... &amp; Kodama, R. (2016). Shock compression response of forsterite      	above 250 </a:t>
            </a:r>
            <a:r>
              <a:rPr lang="en-US" b="0" i="0" dirty="0" err="1">
                <a:solidFill>
                  <a:srgbClr val="222222"/>
                </a:solidFill>
                <a:effectLst/>
                <a:latin typeface="Times New Roman" panose="02020603050405020304" pitchFamily="18" charset="0"/>
                <a:cs typeface="Times New Roman" panose="02020603050405020304" pitchFamily="18" charset="0"/>
              </a:rPr>
              <a:t>GPa</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Science Advances</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2</a:t>
            </a:r>
            <a:r>
              <a:rPr lang="en-US" b="0" i="0" dirty="0">
                <a:solidFill>
                  <a:srgbClr val="222222"/>
                </a:solidFill>
                <a:effectLst/>
                <a:latin typeface="Times New Roman" panose="02020603050405020304" pitchFamily="18" charset="0"/>
                <a:cs typeface="Times New Roman" panose="02020603050405020304" pitchFamily="18" charset="0"/>
              </a:rPr>
              <a:t>(8), e1600157.</a:t>
            </a:r>
          </a:p>
          <a:p>
            <a:r>
              <a:rPr lang="en-US" b="0" i="0" dirty="0">
                <a:solidFill>
                  <a:srgbClr val="222222"/>
                </a:solidFill>
                <a:effectLst/>
                <a:latin typeface="Times New Roman" panose="02020603050405020304" pitchFamily="18" charset="0"/>
                <a:cs typeface="Times New Roman" panose="02020603050405020304" pitchFamily="18" charset="0"/>
              </a:rPr>
              <a:t>Root, S., Townsend, J. P., Davies, E., Lemke, R. W., Bliss, D. E., </a:t>
            </a:r>
            <a:r>
              <a:rPr lang="en-US" b="0" i="0" dirty="0" err="1">
                <a:solidFill>
                  <a:srgbClr val="222222"/>
                </a:solidFill>
                <a:effectLst/>
                <a:latin typeface="Times New Roman" panose="02020603050405020304" pitchFamily="18" charset="0"/>
                <a:cs typeface="Times New Roman" panose="02020603050405020304" pitchFamily="18" charset="0"/>
              </a:rPr>
              <a:t>Fratanduono</a:t>
            </a:r>
            <a:r>
              <a:rPr lang="en-US" b="0" i="0" dirty="0">
                <a:solidFill>
                  <a:srgbClr val="222222"/>
                </a:solidFill>
                <a:effectLst/>
                <a:latin typeface="Times New Roman" panose="02020603050405020304" pitchFamily="18" charset="0"/>
                <a:cs typeface="Times New Roman" panose="02020603050405020304" pitchFamily="18" charset="0"/>
              </a:rPr>
              <a:t>, D. E., ... &amp; Jacobsen, S. B. (2018). The principal </a:t>
            </a:r>
            <a:r>
              <a:rPr lang="en-US" b="0" i="0" dirty="0" err="1">
                <a:solidFill>
                  <a:srgbClr val="222222"/>
                </a:solidFill>
                <a:effectLst/>
                <a:latin typeface="Times New Roman" panose="02020603050405020304" pitchFamily="18" charset="0"/>
                <a:cs typeface="Times New Roman" panose="02020603050405020304" pitchFamily="18" charset="0"/>
              </a:rPr>
              <a:t>Hugoniot</a:t>
            </a:r>
            <a:r>
              <a:rPr lang="en-US" b="0" i="0" dirty="0">
                <a:solidFill>
                  <a:srgbClr val="222222"/>
                </a:solidFill>
                <a:effectLst/>
                <a:latin typeface="Times New Roman" panose="02020603050405020304" pitchFamily="18" charset="0"/>
                <a:cs typeface="Times New Roman" panose="02020603050405020304" pitchFamily="18" charset="0"/>
              </a:rPr>
              <a:t> of 	forsterite to 950 </a:t>
            </a:r>
            <a:r>
              <a:rPr lang="en-US" b="0" i="0" dirty="0" err="1">
                <a:solidFill>
                  <a:srgbClr val="222222"/>
                </a:solidFill>
                <a:effectLst/>
                <a:latin typeface="Times New Roman" panose="02020603050405020304" pitchFamily="18" charset="0"/>
                <a:cs typeface="Times New Roman" panose="02020603050405020304" pitchFamily="18" charset="0"/>
              </a:rPr>
              <a:t>GPa</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Geophysical Research Letters</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45</a:t>
            </a:r>
            <a:r>
              <a:rPr lang="en-US" b="0" i="0" dirty="0">
                <a:solidFill>
                  <a:srgbClr val="222222"/>
                </a:solidFill>
                <a:effectLst/>
                <a:latin typeface="Times New Roman" panose="02020603050405020304" pitchFamily="18" charset="0"/>
                <a:cs typeface="Times New Roman" panose="02020603050405020304" pitchFamily="18" charset="0"/>
              </a:rPr>
              <a:t>(9), 3865-3872.</a:t>
            </a:r>
            <a:endParaRPr lang="en-US" dirty="0">
              <a:solidFill>
                <a:srgbClr val="222222"/>
              </a:solidFill>
              <a:latin typeface="Times New Roman" panose="02020603050405020304" pitchFamily="18" charset="0"/>
              <a:cs typeface="Times New Roman" panose="02020603050405020304" pitchFamily="18" charset="0"/>
            </a:endParaRPr>
          </a:p>
          <a:p>
            <a:r>
              <a:rPr lang="en-US" b="0" i="0" dirty="0">
                <a:solidFill>
                  <a:srgbClr val="222222"/>
                </a:solidFill>
                <a:effectLst/>
                <a:latin typeface="Times New Roman" panose="02020603050405020304" pitchFamily="18" charset="0"/>
                <a:cs typeface="Times New Roman" panose="02020603050405020304" pitchFamily="18" charset="0"/>
              </a:rPr>
              <a:t>Kim, D., Tracy, S. J., Smith, R. F., Gleason, A. E., </a:t>
            </a:r>
            <a:r>
              <a:rPr lang="en-US" b="0" i="0" dirty="0" err="1">
                <a:solidFill>
                  <a:srgbClr val="222222"/>
                </a:solidFill>
                <a:effectLst/>
                <a:latin typeface="Times New Roman" panose="02020603050405020304" pitchFamily="18" charset="0"/>
                <a:cs typeface="Times New Roman" panose="02020603050405020304" pitchFamily="18" charset="0"/>
              </a:rPr>
              <a:t>Bolme</a:t>
            </a:r>
            <a:r>
              <a:rPr lang="en-US" b="0" i="0" dirty="0">
                <a:solidFill>
                  <a:srgbClr val="222222"/>
                </a:solidFill>
                <a:effectLst/>
                <a:latin typeface="Times New Roman" panose="02020603050405020304" pitchFamily="18" charset="0"/>
                <a:cs typeface="Times New Roman" panose="02020603050405020304" pitchFamily="18" charset="0"/>
              </a:rPr>
              <a:t>, C. A., </a:t>
            </a:r>
            <a:r>
              <a:rPr lang="en-US" b="0" i="0" dirty="0" err="1">
                <a:solidFill>
                  <a:srgbClr val="222222"/>
                </a:solidFill>
                <a:effectLst/>
                <a:latin typeface="Times New Roman" panose="02020603050405020304" pitchFamily="18" charset="0"/>
                <a:cs typeface="Times New Roman" panose="02020603050405020304" pitchFamily="18" charset="0"/>
              </a:rPr>
              <a:t>Prakapenka</a:t>
            </a:r>
            <a:r>
              <a:rPr lang="en-US" b="0" i="0" dirty="0">
                <a:solidFill>
                  <a:srgbClr val="222222"/>
                </a:solidFill>
                <a:effectLst/>
                <a:latin typeface="Times New Roman" panose="02020603050405020304" pitchFamily="18" charset="0"/>
                <a:cs typeface="Times New Roman" panose="02020603050405020304" pitchFamily="18" charset="0"/>
              </a:rPr>
              <a:t>, V. B., ... &amp; Duffy, T. S. (2021). Femtosecond X‐ray Diffraction of 	Laser‐shocked Forsterite (Mg2SiO4) to 122 </a:t>
            </a:r>
            <a:r>
              <a:rPr lang="en-US" b="0" i="0" dirty="0" err="1">
                <a:solidFill>
                  <a:srgbClr val="222222"/>
                </a:solidFill>
                <a:effectLst/>
                <a:latin typeface="Times New Roman" panose="02020603050405020304" pitchFamily="18" charset="0"/>
                <a:cs typeface="Times New Roman" panose="02020603050405020304" pitchFamily="18" charset="0"/>
              </a:rPr>
              <a:t>GPa</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Journal of Geophysical Research: Solid Earth</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126</a:t>
            </a:r>
            <a:r>
              <a:rPr lang="en-US" b="0" i="0" dirty="0">
                <a:solidFill>
                  <a:srgbClr val="222222"/>
                </a:solidFill>
                <a:effectLst/>
                <a:latin typeface="Times New Roman" panose="02020603050405020304" pitchFamily="18" charset="0"/>
                <a:cs typeface="Times New Roman" panose="02020603050405020304" pitchFamily="18" charset="0"/>
              </a:rPr>
              <a:t>(1), e2020JB020337.</a:t>
            </a:r>
            <a:endParaRPr lang="en-US"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56D73630-5471-909C-3B5D-95CD5091E444}"/>
              </a:ext>
            </a:extLst>
          </p:cNvPr>
          <p:cNvSpPr txBox="1"/>
          <p:nvPr/>
        </p:nvSpPr>
        <p:spPr>
          <a:xfrm>
            <a:off x="29624772" y="29615828"/>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References</a:t>
            </a:r>
          </a:p>
        </p:txBody>
      </p:sp>
      <p:sp>
        <p:nvSpPr>
          <p:cNvPr id="56" name="TextBox 55">
            <a:extLst>
              <a:ext uri="{FF2B5EF4-FFF2-40B4-BE49-F238E27FC236}">
                <a16:creationId xmlns:a16="http://schemas.microsoft.com/office/drawing/2014/main" id="{1735568E-E36A-60B2-24A5-719E95279500}"/>
              </a:ext>
            </a:extLst>
          </p:cNvPr>
          <p:cNvSpPr txBox="1"/>
          <p:nvPr/>
        </p:nvSpPr>
        <p:spPr>
          <a:xfrm>
            <a:off x="15108377" y="12200320"/>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Results</a:t>
            </a:r>
          </a:p>
        </p:txBody>
      </p:sp>
      <p:sp>
        <p:nvSpPr>
          <p:cNvPr id="57" name="TextBox 56">
            <a:extLst>
              <a:ext uri="{FF2B5EF4-FFF2-40B4-BE49-F238E27FC236}">
                <a16:creationId xmlns:a16="http://schemas.microsoft.com/office/drawing/2014/main" id="{3522447E-D655-E9FC-C8FA-438E1C729824}"/>
              </a:ext>
            </a:extLst>
          </p:cNvPr>
          <p:cNvSpPr txBox="1"/>
          <p:nvPr/>
        </p:nvSpPr>
        <p:spPr>
          <a:xfrm>
            <a:off x="29624770" y="21857197"/>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Conclusion and Next Steps</a:t>
            </a:r>
          </a:p>
        </p:txBody>
      </p:sp>
      <p:pic>
        <p:nvPicPr>
          <p:cNvPr id="1026" name="Picture 2" descr="Victor Nakano -">
            <a:extLst>
              <a:ext uri="{FF2B5EF4-FFF2-40B4-BE49-F238E27FC236}">
                <a16:creationId xmlns:a16="http://schemas.microsoft.com/office/drawing/2014/main" id="{F54D865E-7502-EBB5-6EE8-B848B81214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26929" y="442901"/>
            <a:ext cx="3397197" cy="2613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Logo – Brand Guidelines">
            <a:extLst>
              <a:ext uri="{FF2B5EF4-FFF2-40B4-BE49-F238E27FC236}">
                <a16:creationId xmlns:a16="http://schemas.microsoft.com/office/drawing/2014/main" id="{86BCCC13-EAB4-9963-2B5C-4B4CFC5F27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03384" y="-279247"/>
            <a:ext cx="6350000" cy="4076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igh Schoolers – U.S. Army HBCU-MI Research Teaming Opportunities">
            <a:extLst>
              <a:ext uri="{FF2B5EF4-FFF2-40B4-BE49-F238E27FC236}">
                <a16:creationId xmlns:a16="http://schemas.microsoft.com/office/drawing/2014/main" id="{6D1F9E9F-6E3E-E9BC-D39B-D8614DCFAF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2295" y="577197"/>
            <a:ext cx="4199801" cy="2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01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0268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1629</TotalTime>
  <Words>1645</Words>
  <Application>Microsoft Macintosh PowerPoint</Application>
  <PresentationFormat>Custom</PresentationFormat>
  <Paragraphs>40</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Calibri Light</vt:lpstr>
      <vt:lpstr>Cambria Math</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 Anusonti-Inthra</dc:creator>
  <cp:lastModifiedBy>Nara Anusonti-Inthra</cp:lastModifiedBy>
  <cp:revision>10</cp:revision>
  <dcterms:created xsi:type="dcterms:W3CDTF">2024-07-16T17:36:30Z</dcterms:created>
  <dcterms:modified xsi:type="dcterms:W3CDTF">2024-07-23T06:58:55Z</dcterms:modified>
</cp:coreProperties>
</file>